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sldIdLst>
    <p:sldId id="259" r:id="rId2"/>
    <p:sldId id="261" r:id="rId3"/>
    <p:sldId id="428" r:id="rId4"/>
    <p:sldId id="419" r:id="rId5"/>
    <p:sldId id="257" r:id="rId6"/>
    <p:sldId id="458" r:id="rId7"/>
    <p:sldId id="258" r:id="rId8"/>
    <p:sldId id="268" r:id="rId9"/>
    <p:sldId id="353" r:id="rId10"/>
    <p:sldId id="357" r:id="rId11"/>
    <p:sldId id="408" r:id="rId12"/>
    <p:sldId id="384" r:id="rId13"/>
    <p:sldId id="354" r:id="rId14"/>
    <p:sldId id="356" r:id="rId15"/>
    <p:sldId id="376" r:id="rId16"/>
    <p:sldId id="377" r:id="rId17"/>
    <p:sldId id="429" r:id="rId18"/>
    <p:sldId id="431" r:id="rId19"/>
    <p:sldId id="433" r:id="rId20"/>
    <p:sldId id="378" r:id="rId21"/>
    <p:sldId id="382" r:id="rId22"/>
    <p:sldId id="385" r:id="rId23"/>
    <p:sldId id="386" r:id="rId24"/>
    <p:sldId id="387" r:id="rId25"/>
    <p:sldId id="388" r:id="rId26"/>
    <p:sldId id="401" r:id="rId27"/>
    <p:sldId id="392" r:id="rId28"/>
    <p:sldId id="393" r:id="rId29"/>
    <p:sldId id="394" r:id="rId30"/>
    <p:sldId id="395" r:id="rId31"/>
    <p:sldId id="396" r:id="rId32"/>
    <p:sldId id="403" r:id="rId33"/>
    <p:sldId id="402" r:id="rId34"/>
    <p:sldId id="390" r:id="rId35"/>
    <p:sldId id="400" r:id="rId36"/>
    <p:sldId id="404" r:id="rId37"/>
    <p:sldId id="430" r:id="rId38"/>
    <p:sldId id="405" r:id="rId39"/>
    <p:sldId id="406" r:id="rId40"/>
    <p:sldId id="438" r:id="rId41"/>
    <p:sldId id="440" r:id="rId42"/>
    <p:sldId id="441" r:id="rId43"/>
    <p:sldId id="442" r:id="rId44"/>
    <p:sldId id="443" r:id="rId45"/>
    <p:sldId id="444" r:id="rId46"/>
    <p:sldId id="407" r:id="rId47"/>
    <p:sldId id="364" r:id="rId48"/>
    <p:sldId id="409" r:id="rId49"/>
    <p:sldId id="422" r:id="rId50"/>
    <p:sldId id="410" r:id="rId51"/>
    <p:sldId id="411" r:id="rId52"/>
    <p:sldId id="412" r:id="rId53"/>
    <p:sldId id="421" r:id="rId54"/>
    <p:sldId id="423" r:id="rId55"/>
    <p:sldId id="424" r:id="rId56"/>
    <p:sldId id="413" r:id="rId57"/>
    <p:sldId id="425" r:id="rId58"/>
    <p:sldId id="426" r:id="rId59"/>
    <p:sldId id="427" r:id="rId60"/>
    <p:sldId id="414" r:id="rId61"/>
    <p:sldId id="372" r:id="rId62"/>
    <p:sldId id="373" r:id="rId63"/>
    <p:sldId id="415" r:id="rId64"/>
    <p:sldId id="416" r:id="rId65"/>
    <p:sldId id="417" r:id="rId66"/>
    <p:sldId id="439" r:id="rId67"/>
    <p:sldId id="435" r:id="rId68"/>
    <p:sldId id="436" r:id="rId69"/>
    <p:sldId id="456" r:id="rId70"/>
    <p:sldId id="459" r:id="rId71"/>
    <p:sldId id="460" r:id="rId72"/>
    <p:sldId id="461" r:id="rId73"/>
    <p:sldId id="462" r:id="rId74"/>
    <p:sldId id="446" r:id="rId75"/>
    <p:sldId id="453" r:id="rId76"/>
    <p:sldId id="454" r:id="rId77"/>
    <p:sldId id="451" r:id="rId78"/>
    <p:sldId id="455" r:id="rId79"/>
    <p:sldId id="452" r:id="rId80"/>
    <p:sldId id="418" r:id="rId81"/>
    <p:sldId id="345" r:id="rId82"/>
    <p:sldId id="349" r:id="rId83"/>
    <p:sldId id="350" r:id="rId8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345D1A"/>
    <a:srgbClr val="5E0101"/>
    <a:srgbClr val="970101"/>
    <a:srgbClr val="AA0101"/>
    <a:srgbClr val="223D48"/>
    <a:srgbClr val="FF0101"/>
    <a:srgbClr val="E2B173"/>
    <a:srgbClr val="AEBDD0"/>
    <a:srgbClr val="BA7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3" autoAdjust="0"/>
    <p:restoredTop sz="81671" autoAdjust="0"/>
  </p:normalViewPr>
  <p:slideViewPr>
    <p:cSldViewPr snapToGrid="0" snapToObjects="1">
      <p:cViewPr varScale="1">
        <p:scale>
          <a:sx n="104" d="100"/>
          <a:sy n="104" d="100"/>
        </p:scale>
        <p:origin x="-120" y="-5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notesMaster" Target="notesMasters/notes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9/2/14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the site</a:t>
            </a:r>
            <a:r>
              <a:rPr lang="en-US" baseline="0" dirty="0" smtClean="0"/>
              <a:t> we’ll update</a:t>
            </a:r>
          </a:p>
          <a:p>
            <a:r>
              <a:rPr lang="en-US" baseline="0" dirty="0" smtClean="0"/>
              <a:t>Also look at the technologies we’ll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Invented by Amazon (you bought X…you may be interested in Y)</a:t>
            </a:r>
          </a:p>
          <a:p>
            <a:endParaRPr lang="en-US" dirty="0" smtClean="0"/>
          </a:p>
          <a:p>
            <a:r>
              <a:rPr lang="en-US" dirty="0" smtClean="0"/>
              <a:t>Item Based scales better (a function of your catalog,</a:t>
            </a:r>
            <a:r>
              <a:rPr lang="en-US" baseline="0" dirty="0" smtClean="0"/>
              <a:t> not your customer base)</a:t>
            </a:r>
          </a:p>
          <a:p>
            <a:r>
              <a:rPr lang="en-US" baseline="0" dirty="0" smtClean="0"/>
              <a:t>Item Based doesn’t need to be updated as frequently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use case Spark really doesn’t change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5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steps to the job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Shuffle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Reduce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Can’t do one before the previous one completes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steps to the job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Shuffle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Reduce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Can’t do one before the previous one completes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</a:t>
            </a:r>
            <a:r>
              <a:rPr lang="en-US" baseline="0" dirty="0" smtClean="0"/>
              <a:t> Boot, Spring Data JPA, Spring Core/MVC, Spring Security,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microsoft.com/office/2007/relationships/hdphoto" Target="../media/hdphoto5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microsoft.com/office/2007/relationships/hdphoto" Target="../media/hdphoto8.wdp"/><Relationship Id="rId13" Type="http://schemas.openxmlformats.org/officeDocument/2006/relationships/image" Target="../media/image32.png"/><Relationship Id="rId14" Type="http://schemas.microsoft.com/office/2007/relationships/hdphoto" Target="../media/hdphoto9.wdp"/><Relationship Id="rId15" Type="http://schemas.openxmlformats.org/officeDocument/2006/relationships/image" Target="../media/image33.png"/><Relationship Id="rId16" Type="http://schemas.microsoft.com/office/2007/relationships/hdphoto" Target="../media/hdphoto10.wdp"/><Relationship Id="rId1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microsoft.com/office/2007/relationships/hdphoto" Target="../media/hdphoto6.wdp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12.wdp"/><Relationship Id="rId5" Type="http://schemas.microsoft.com/office/2007/relationships/hdphoto" Target="../media/hdphoto13.wdp"/><Relationship Id="rId6" Type="http://schemas.microsoft.com/office/2007/relationships/hdphoto" Target="../media/hdphoto1.wdp"/><Relationship Id="rId7" Type="http://schemas.openxmlformats.org/officeDocument/2006/relationships/image" Target="../media/image37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microsoft.com/office/2007/relationships/hdphoto" Target="../media/hdphoto14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microsoft.com/office/2007/relationships/hdphoto" Target="../media/hdphoto11.wdp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microsoft.com/office/2007/relationships/hdphoto" Target="../media/hdphoto15.wdp"/><Relationship Id="rId8" Type="http://schemas.openxmlformats.org/officeDocument/2006/relationships/image" Target="../media/image47.png"/><Relationship Id="rId9" Type="http://schemas.microsoft.com/office/2007/relationships/hdphoto" Target="../media/hdphoto16.wdp"/><Relationship Id="rId10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2.png"/><Relationship Id="rId5" Type="http://schemas.microsoft.com/office/2007/relationships/hdphoto" Target="../media/hdphoto18.wdp"/><Relationship Id="rId6" Type="http://schemas.openxmlformats.org/officeDocument/2006/relationships/image" Target="../media/image53.png"/><Relationship Id="rId7" Type="http://schemas.microsoft.com/office/2007/relationships/hdphoto" Target="../media/hdphoto19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3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6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6.png"/><Relationship Id="rId5" Type="http://schemas.microsoft.com/office/2007/relationships/hdphoto" Target="../media/hdphoto22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7.png"/><Relationship Id="rId5" Type="http://schemas.microsoft.com/office/2007/relationships/hdphoto" Target="../media/hdphoto2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8.png"/><Relationship Id="rId5" Type="http://schemas.microsoft.com/office/2007/relationships/hdphoto" Target="../media/hdphoto2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microsoft.com/office/2007/relationships/hdphoto" Target="../media/hdphoto25.wdp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4" Type="http://schemas.microsoft.com/office/2007/relationships/hdphoto" Target="../media/hdphoto28.wdp"/><Relationship Id="rId5" Type="http://schemas.microsoft.com/office/2007/relationships/hdphoto" Target="../media/hdphoto29.wdp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microsoft.com/office/2007/relationships/hdphoto" Target="../media/hdphoto31.wdp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1.png"/><Relationship Id="rId5" Type="http://schemas.microsoft.com/office/2007/relationships/hdphoto" Target="../media/hdphoto3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1" Type="http://schemas.microsoft.com/office/2007/relationships/hdphoto" Target="../media/hdphoto7.wdp"/><Relationship Id="rId12" Type="http://schemas.microsoft.com/office/2007/relationships/hdphoto" Target="../media/hdphoto8.wdp"/><Relationship Id="rId13" Type="http://schemas.openxmlformats.org/officeDocument/2006/relationships/image" Target="../media/image69.png"/><Relationship Id="rId14" Type="http://schemas.microsoft.com/office/2007/relationships/hdphoto" Target="../media/hdphoto9.wdp"/><Relationship Id="rId15" Type="http://schemas.openxmlformats.org/officeDocument/2006/relationships/image" Target="../media/image70.png"/><Relationship Id="rId16" Type="http://schemas.microsoft.com/office/2007/relationships/hdphoto" Target="../media/hdphoto10.wdp"/><Relationship Id="rId1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67.png"/><Relationship Id="rId5" Type="http://schemas.microsoft.com/office/2007/relationships/hdphoto" Target="../media/hdphoto6.wdp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3.wdp"/><Relationship Id="rId5" Type="http://schemas.microsoft.com/office/2007/relationships/hdphoto" Target="../media/hdphoto34.wdp"/><Relationship Id="rId6" Type="http://schemas.microsoft.com/office/2007/relationships/hdphoto" Target="../media/hdphoto1.wdp"/><Relationship Id="rId7" Type="http://schemas.openxmlformats.org/officeDocument/2006/relationships/image" Target="../media/image43.png"/><Relationship Id="rId8" Type="http://schemas.microsoft.com/office/2007/relationships/hdphoto" Target="../media/hdphoto35.wdp"/><Relationship Id="rId9" Type="http://schemas.microsoft.com/office/2007/relationships/hdphoto" Target="../media/hdphoto3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microsoft.com/office/2007/relationships/hdphoto" Target="../media/hdphoto37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microsoft.com/office/2007/relationships/hdphoto" Target="../media/hdphoto26.wdp"/><Relationship Id="rId5" Type="http://schemas.openxmlformats.org/officeDocument/2006/relationships/image" Target="../media/image9.png"/><Relationship Id="rId6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microsoft.com/office/2007/relationships/hdphoto" Target="../media/hdphoto3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8.png"/><Relationship Id="rId5" Type="http://schemas.microsoft.com/office/2007/relationships/hdphoto" Target="../media/hdphoto4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9.png"/><Relationship Id="rId5" Type="http://schemas.microsoft.com/office/2007/relationships/hdphoto" Target="../media/hdphoto4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2.png"/><Relationship Id="rId3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9" Type="http://schemas.microsoft.com/office/2007/relationships/hdphoto" Target="../media/hdphoto45.wdp"/><Relationship Id="rId20" Type="http://schemas.microsoft.com/office/2007/relationships/hdphoto" Target="../media/hdphoto50.wdp"/><Relationship Id="rId21" Type="http://schemas.openxmlformats.org/officeDocument/2006/relationships/image" Target="../media/image93.png"/><Relationship Id="rId22" Type="http://schemas.microsoft.com/office/2007/relationships/hdphoto" Target="../media/hdphoto51.wdp"/><Relationship Id="rId23" Type="http://schemas.openxmlformats.org/officeDocument/2006/relationships/image" Target="../media/image94.png"/><Relationship Id="rId24" Type="http://schemas.microsoft.com/office/2007/relationships/hdphoto" Target="../media/hdphoto52.wdp"/><Relationship Id="rId25" Type="http://schemas.openxmlformats.org/officeDocument/2006/relationships/image" Target="../media/image95.png"/><Relationship Id="rId26" Type="http://schemas.microsoft.com/office/2007/relationships/hdphoto" Target="../media/hdphoto53.wdp"/><Relationship Id="rId27" Type="http://schemas.openxmlformats.org/officeDocument/2006/relationships/image" Target="../media/image96.png"/><Relationship Id="rId28" Type="http://schemas.microsoft.com/office/2007/relationships/hdphoto" Target="../media/hdphoto54.wdp"/><Relationship Id="rId10" Type="http://schemas.openxmlformats.org/officeDocument/2006/relationships/image" Target="../media/image87.png"/><Relationship Id="rId11" Type="http://schemas.microsoft.com/office/2007/relationships/hdphoto" Target="../media/hdphoto46.wdp"/><Relationship Id="rId12" Type="http://schemas.openxmlformats.org/officeDocument/2006/relationships/image" Target="../media/image88.png"/><Relationship Id="rId13" Type="http://schemas.microsoft.com/office/2007/relationships/hdphoto" Target="../media/hdphoto47.wdp"/><Relationship Id="rId14" Type="http://schemas.openxmlformats.org/officeDocument/2006/relationships/image" Target="../media/image89.png"/><Relationship Id="rId15" Type="http://schemas.microsoft.com/office/2007/relationships/hdphoto" Target="../media/hdphoto48.wdp"/><Relationship Id="rId16" Type="http://schemas.openxmlformats.org/officeDocument/2006/relationships/image" Target="../media/image90.png"/><Relationship Id="rId17" Type="http://schemas.microsoft.com/office/2007/relationships/hdphoto" Target="../media/hdphoto49.wdp"/><Relationship Id="rId18" Type="http://schemas.openxmlformats.org/officeDocument/2006/relationships/image" Target="../media/image91.png"/><Relationship Id="rId19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microsoft.com/office/2007/relationships/hdphoto" Target="../media/hdphoto43.wdp"/><Relationship Id="rId6" Type="http://schemas.openxmlformats.org/officeDocument/2006/relationships/image" Target="../media/image85.png"/><Relationship Id="rId7" Type="http://schemas.microsoft.com/office/2007/relationships/hdphoto" Target="../media/hdphoto44.wdp"/><Relationship Id="rId8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88"/>
            <a:ext cx="9144000" cy="5147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2225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8422" y="128597"/>
            <a:ext cx="4538978" cy="4538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9315" y="1643403"/>
            <a:ext cx="2122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BUILDING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20738391">
            <a:off x="2800279" y="2326344"/>
            <a:ext cx="559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FF Tusj Bold"/>
                <a:cs typeface="FFF Tusj Bold"/>
              </a:rPr>
              <a:t>RECOMMENDATION</a:t>
            </a:r>
            <a:endParaRPr lang="en-US" sz="4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1566" y="2827488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FFF Tusj Bold"/>
                <a:cs typeface="FFF Tusj Bold"/>
              </a:rPr>
              <a:t>ENGINES</a:t>
            </a:r>
            <a:endParaRPr lang="en-US" sz="5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8195" y="3271678"/>
            <a:ext cx="5597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u="sng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8000" u="sng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1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7913">
            <a:off x="669735" y="-399037"/>
            <a:ext cx="8710357" cy="5285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81519">
            <a:off x="681975" y="-385285"/>
            <a:ext cx="8658101" cy="5253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_331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4632">
            <a:off x="255889" y="-10059"/>
            <a:ext cx="4432724" cy="4432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1130" y="2942516"/>
            <a:ext cx="463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SCALE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OF THE PROBLEM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48847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5" y="793788"/>
            <a:ext cx="51435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2755" y="835497"/>
            <a:ext cx="3200464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MILLIONS OF</a:t>
            </a:r>
          </a:p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USERS</a:t>
            </a:r>
            <a:endParaRPr lang="en-US" sz="9000" dirty="0">
              <a:solidFill>
                <a:srgbClr val="0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03974" y="2990090"/>
            <a:ext cx="2567978" cy="1497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100,000’s OF </a:t>
            </a:r>
          </a:p>
          <a:p>
            <a:pPr algn="ctr">
              <a:lnSpc>
                <a:spcPct val="80000"/>
              </a:lnSpc>
            </a:pPr>
            <a:r>
              <a:rPr lang="en-US" sz="7500" dirty="0" smtClean="0">
                <a:latin typeface="Helvetica Neue Bold Condensed"/>
                <a:cs typeface="Helvetica Neue Bold Condensed"/>
              </a:rPr>
              <a:t>ITEMS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715900" y="880946"/>
            <a:ext cx="2732340" cy="3381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428751"/>
            <a:ext cx="395492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@MICHAELMINELLA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HOME PAGE: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SPRING.IO/TEAM/MMINELLA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3" y="1939998"/>
            <a:ext cx="4974167" cy="23813"/>
          </a:xfrm>
          <a:prstGeom prst="line">
            <a:avLst/>
          </a:prstGeom>
          <a:ln w="412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2152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32" y="-1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458" y="3208325"/>
            <a:ext cx="5586637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TOOLS AND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 algn="r"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TECHNOLOGIES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400213" cy="2400657"/>
            <a:chOff x="956496" y="1530403"/>
            <a:chExt cx="7400213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63824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BOOT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34139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MYSQL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01300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HADOOP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518558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13880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MAHOUT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79699" y="1940969"/>
            <a:ext cx="4506362" cy="1640899"/>
            <a:chOff x="3926922" y="2495141"/>
            <a:chExt cx="4506362" cy="2187865"/>
          </a:xfrm>
        </p:grpSpPr>
        <p:sp>
          <p:nvSpPr>
            <p:cNvPr id="6" name="TextBox 5"/>
            <p:cNvSpPr txBox="1"/>
            <p:nvPr/>
          </p:nvSpPr>
          <p:spPr>
            <a:xfrm>
              <a:off x="3926922" y="2561400"/>
              <a:ext cx="4506362" cy="2121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300" spc="6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APPLICATION</a:t>
              </a:r>
            </a:p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rgbClr val="9EFFF8"/>
                  </a:solidFill>
                  <a:latin typeface="Helvetica Neue Bold Condensed"/>
                  <a:cs typeface="Helvetica Neue Bold Condensed"/>
                </a:rPr>
                <a:t>COMPLEXITY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88816" y="456063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88816" y="249514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57" y="3682878"/>
            <a:ext cx="1524000" cy="1524000"/>
          </a:xfrm>
          <a:prstGeom prst="rect">
            <a:avLst/>
          </a:prstGeom>
        </p:spPr>
      </p:pic>
      <p:pic>
        <p:nvPicPr>
          <p:cNvPr id="18" name="Picture 17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21579">
            <a:off x="980123" y="306250"/>
            <a:ext cx="1828800" cy="1828800"/>
          </a:xfrm>
          <a:prstGeom prst="rect">
            <a:avLst/>
          </a:prstGeom>
        </p:spPr>
      </p:pic>
      <p:pic>
        <p:nvPicPr>
          <p:cNvPr id="19" name="Picture 18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286089" y="56998"/>
            <a:ext cx="1524000" cy="1524000"/>
          </a:xfrm>
          <a:prstGeom prst="rect">
            <a:avLst/>
          </a:prstGeom>
        </p:spPr>
      </p:pic>
      <p:pic>
        <p:nvPicPr>
          <p:cNvPr id="20" name="Picture 19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76420" y="1299330"/>
            <a:ext cx="1524000" cy="1524000"/>
          </a:xfrm>
          <a:prstGeom prst="rect">
            <a:avLst/>
          </a:prstGeom>
        </p:spPr>
      </p:pic>
      <p:pic>
        <p:nvPicPr>
          <p:cNvPr id="21" name="Picture 20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38266">
            <a:off x="-1159714" y="-643667"/>
            <a:ext cx="2133600" cy="2133600"/>
          </a:xfrm>
          <a:prstGeom prst="rect">
            <a:avLst/>
          </a:prstGeom>
        </p:spPr>
      </p:pic>
      <p:pic>
        <p:nvPicPr>
          <p:cNvPr id="22" name="Picture 21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2146159" y="3744748"/>
            <a:ext cx="2133600" cy="2133600"/>
          </a:xfrm>
          <a:prstGeom prst="rect">
            <a:avLst/>
          </a:prstGeom>
        </p:spPr>
      </p:pic>
      <p:pic>
        <p:nvPicPr>
          <p:cNvPr id="23" name="Picture 22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373363">
            <a:off x="1205378" y="1666484"/>
            <a:ext cx="2743200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8041" y="2447482"/>
            <a:ext cx="5636371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LOTS OF</a:t>
            </a:r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BOILERPLATE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1361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88" y="264555"/>
            <a:ext cx="822662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3747" y="1370277"/>
            <a:ext cx="3089998" cy="136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MANY DOMAINS TO</a:t>
            </a:r>
          </a:p>
          <a:p>
            <a:pPr>
              <a:lnSpc>
                <a:spcPct val="80000"/>
              </a:lnSpc>
            </a:pPr>
            <a:r>
              <a:rPr lang="en-US" sz="7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BRIDGE</a:t>
            </a:r>
            <a:endParaRPr lang="en-US" sz="76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70101"/>
            </a:gs>
            <a:gs pos="100000">
              <a:srgbClr val="5E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_24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9427">
            <a:off x="-206932" y="-655742"/>
            <a:ext cx="6565619" cy="6565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6424" y="1888646"/>
            <a:ext cx="3095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WHAT I’M </a:t>
            </a:r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rPr>
              <a:t>NOT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373377" y="1968022"/>
            <a:ext cx="288181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73377" y="2537146"/>
            <a:ext cx="288181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19733" y="2886032"/>
            <a:ext cx="326624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INCONSISTENT</a:t>
            </a:r>
          </a:p>
          <a:p>
            <a:pPr>
              <a:lnSpc>
                <a:spcPct val="80000"/>
              </a:lnSpc>
            </a:pPr>
            <a:r>
              <a:rPr lang="en-US" sz="12000" spc="600" dirty="0" smtClean="0">
                <a:solidFill>
                  <a:srgbClr val="376092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rgbClr val="37609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0" name="Picture 39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43" name="Picture 42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45" name="Picture 44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899" y="1069778"/>
            <a:ext cx="6026203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SOURCE, CHANEL, SINK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3795" y="3180093"/>
            <a:ext cx="4516411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ADAPTER, CHANEL, FILTER, TRANSFORMER, ETC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EIP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PATTERNS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928" y="1069778"/>
            <a:ext cx="5212144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CONNECTOR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IMPORT/EXPORT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ITEMREADER/ITEMWRITER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0379" y="474684"/>
            <a:ext cx="6563242" cy="182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WORKFLOW, ACTION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WORKFLOW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     ORCHESTRATION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STEP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439278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3351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396" y="-209061"/>
            <a:ext cx="3228261" cy="32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53" y="2779760"/>
            <a:ext cx="2154679" cy="21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89385" y="1602254"/>
            <a:ext cx="4489723" cy="1938992"/>
            <a:chOff x="1083062" y="574091"/>
            <a:chExt cx="4489723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6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5" name="Picture 4" descr="Screen Shot 2014-07-16 at 5.36.43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8" name="Picture 7" descr="Screen Shot 2014-07-16 at 5.40.23 PM.tif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57392" y="1799495"/>
            <a:ext cx="326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--directory=/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xd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/dir1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61" y="2107800"/>
            <a:ext cx="711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filter --expression=“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cs typeface="Courier New"/>
              </a:rPr>
              <a:t>payload?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.price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 &gt; 3.00” |</a:t>
            </a:r>
            <a:endParaRPr lang="en-US" sz="2000" b="1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8790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http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712" y="1802962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9564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hdfs</a:t>
            </a:r>
            <a:endParaRPr lang="en-US" sz="2000" b="1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6557" y="1812112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--port=8181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812E-6 -2.81612E-6 L -0.21117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34 -0.00162 L -0.32066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23E-6 8.29088E-7 L -0.10237 -0.0025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079E-6 -2.81612E-6 L -3.69079E-6 0.05744 C -3.69079E-6 0.08314 -0.11626 0.11533 -0.21013 0.11533 L -0.42009 0.11533 " pathEditMode="relative" rAng="0" ptsTypes="FfFF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3" y="57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133E-6 3.53868E-6 L 1.72133E-6 0.05789 C 1.72133E-6 0.08383 -0.11817 0.11625 -0.21256 0.11625 L -0.42409 0.11625 " pathEditMode="relative" rAng="0" ptsTypes="FfFF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04" y="58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-0.10122 -0.0002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7" grpId="0"/>
      <p:bldP spid="8" grpId="0"/>
      <p:bldP spid="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2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7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22" y="757689"/>
            <a:ext cx="3597142" cy="35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41634" y="2914927"/>
            <a:ext cx="4159907" cy="119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 FOR</a:t>
            </a:r>
          </a:p>
          <a:p>
            <a:pPr algn="r">
              <a:lnSpc>
                <a:spcPct val="80000"/>
              </a:lnSpc>
            </a:pPr>
            <a:r>
              <a:rPr lang="en-US" sz="53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HEAVY LIFTING</a:t>
            </a:r>
            <a:endParaRPr lang="en-US" sz="5300" dirty="0">
              <a:solidFill>
                <a:srgbClr val="345D1A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03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4372" y="1723319"/>
            <a:ext cx="208963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JOB</a:t>
            </a:r>
            <a:endParaRPr lang="en-US" sz="9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icon_44681.png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298">
            <a:off x="774310" y="387166"/>
            <a:ext cx="4183328" cy="41833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081214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27" y="1723319"/>
            <a:ext cx="26407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STEP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4468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298">
            <a:off x="771830" y="386734"/>
            <a:ext cx="4183328" cy="4183328"/>
          </a:xfrm>
          <a:prstGeom prst="rect">
            <a:avLst/>
          </a:prstGeom>
        </p:spPr>
      </p:pic>
      <p:pic>
        <p:nvPicPr>
          <p:cNvPr id="2" name="Picture 1" descr="icon_44681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6892" r="36027" b="47565"/>
          <a:stretch/>
        </p:blipFill>
        <p:spPr>
          <a:xfrm rot="20601298">
            <a:off x="2233553" y="1519164"/>
            <a:ext cx="1091462" cy="10684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081209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3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8579" y="1196773"/>
            <a:ext cx="35158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CHUNK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0" name="Group 9"/>
          <p:cNvGrpSpPr/>
          <p:nvPr/>
        </p:nvGrpSpPr>
        <p:grpSpPr>
          <a:xfrm rot="2692127">
            <a:off x="433677" y="762491"/>
            <a:ext cx="5030896" cy="3143788"/>
            <a:chOff x="0" y="0"/>
            <a:chExt cx="5030896" cy="3143788"/>
          </a:xfrm>
        </p:grpSpPr>
        <p:pic>
          <p:nvPicPr>
            <p:cNvPr id="8" name="Picture 7" descr="icon_60039.png"/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43788" cy="3143788"/>
            </a:xfrm>
            <a:prstGeom prst="rect">
              <a:avLst/>
            </a:prstGeom>
          </p:spPr>
        </p:pic>
        <p:pic>
          <p:nvPicPr>
            <p:cNvPr id="9" name="Picture 8" descr="icon_60039.png"/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08" y="0"/>
              <a:ext cx="3143788" cy="3143788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>
            <a:off x="4212861" y="2256979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6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010" y="2134155"/>
            <a:ext cx="42438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TASKLET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93" y="3194361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_25153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5" y="681411"/>
            <a:ext cx="3695499" cy="36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sdunn\Documents\Pivotal\brand\logo\project icons\spring-data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8" y="774556"/>
            <a:ext cx="3299042" cy="329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0854" y="2134155"/>
            <a:ext cx="4954996" cy="124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SPRING FOR</a:t>
            </a:r>
          </a:p>
          <a:p>
            <a:pPr>
              <a:lnSpc>
                <a:spcPct val="80000"/>
              </a:lnSpc>
            </a:pPr>
            <a:r>
              <a:rPr lang="en-US" sz="5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APACHE HADOOP</a:t>
            </a:r>
            <a:endParaRPr lang="en-US" sz="55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941497" y="3244933"/>
            <a:ext cx="4709803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5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928" y="684492"/>
            <a:ext cx="585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TOTAL LINES OF CUSTOM CODE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23912" y="1514844"/>
            <a:ext cx="3928777" cy="773356"/>
            <a:chOff x="1587454" y="1149682"/>
            <a:chExt cx="3928777" cy="773356"/>
          </a:xfrm>
        </p:grpSpPr>
        <p:pic>
          <p:nvPicPr>
            <p:cNvPr id="3" name="Picture 2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1149682"/>
              <a:ext cx="773356" cy="7733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60810" y="1276707"/>
              <a:ext cx="3155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47 </a:t>
              </a:r>
              <a:r>
                <a:rPr lang="en-US" sz="3600" dirty="0" smtClean="0">
                  <a:solidFill>
                    <a:schemeClr val="tx2">
                      <a:lumMod val="50000"/>
                    </a:schemeClr>
                  </a:solidFill>
                  <a:latin typeface="Helvetica Neue Bold Condensed"/>
                  <a:cs typeface="Helvetica Neue Bold Condensed"/>
                </a:rPr>
                <a:t>Lines of Java</a:t>
              </a:r>
              <a:endParaRPr lang="en-US" sz="3600" dirty="0">
                <a:solidFill>
                  <a:schemeClr val="tx2">
                    <a:lumMod val="5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23912" y="2486721"/>
            <a:ext cx="3869231" cy="773356"/>
            <a:chOff x="1587454" y="2486721"/>
            <a:chExt cx="3869231" cy="773356"/>
          </a:xfrm>
        </p:grpSpPr>
        <p:sp>
          <p:nvSpPr>
            <p:cNvPr id="8" name="TextBox 7"/>
            <p:cNvSpPr txBox="1"/>
            <p:nvPr/>
          </p:nvSpPr>
          <p:spPr>
            <a:xfrm>
              <a:off x="2360810" y="2613746"/>
              <a:ext cx="30958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29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Lines of XML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8" name="Picture 17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2486721"/>
              <a:ext cx="773356" cy="77335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423912" y="3473134"/>
            <a:ext cx="6296176" cy="773356"/>
            <a:chOff x="1587454" y="3473134"/>
            <a:chExt cx="6296176" cy="773356"/>
          </a:xfrm>
        </p:grpSpPr>
        <p:sp>
          <p:nvSpPr>
            <p:cNvPr id="7" name="TextBox 6"/>
            <p:cNvSpPr txBox="1"/>
            <p:nvPr/>
          </p:nvSpPr>
          <p:spPr>
            <a:xfrm>
              <a:off x="2360810" y="3585624"/>
              <a:ext cx="5522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6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Spring XD Shell Commands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9" name="Picture 18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3473134"/>
              <a:ext cx="773356" cy="77335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9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66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627">
            <a:off x="476236" y="520332"/>
            <a:ext cx="4059729" cy="405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3389" y="1190682"/>
            <a:ext cx="3633370" cy="171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PREDICTING THE</a:t>
            </a:r>
          </a:p>
          <a:p>
            <a:pPr algn="ctr">
              <a:lnSpc>
                <a:spcPct val="80000"/>
              </a:lnSpc>
            </a:pPr>
            <a:r>
              <a:rPr lang="en-US" sz="8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8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42" y="4665513"/>
            <a:ext cx="1247022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4131" y="1105821"/>
            <a:ext cx="4138358" cy="3440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64" y="1912245"/>
            <a:ext cx="555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Neue Bold Condensed"/>
                <a:cs typeface="Helvetica Neue Bold Condensed"/>
              </a:rPr>
              <a:t>http://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RecommendationEngine</a:t>
            </a:r>
            <a:endParaRPr lang="en-US" sz="2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7131" y="-60654"/>
            <a:ext cx="7875137" cy="5264809"/>
            <a:chOff x="133596" y="-203804"/>
            <a:chExt cx="7875137" cy="5264809"/>
          </a:xfrm>
        </p:grpSpPr>
        <p:pic>
          <p:nvPicPr>
            <p:cNvPr id="6" name="Picture 5" descr="icon_17193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690380">
              <a:off x="133596" y="-203804"/>
              <a:ext cx="5264809" cy="526480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981709" y="2406596"/>
              <a:ext cx="4027024" cy="1485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spc="600" dirty="0" smtClean="0">
                  <a:solidFill>
                    <a:srgbClr val="223D48"/>
                  </a:solidFill>
                  <a:latin typeface="Helvetica Neue Bold Condensed"/>
                  <a:cs typeface="Helvetica Neue Bold Condensed"/>
                </a:rPr>
                <a:t>COLLABORATIVE</a:t>
              </a:r>
            </a:p>
            <a:p>
              <a:pPr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FILTERING</a:t>
              </a:r>
              <a:endParaRPr lang="en-US" sz="7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60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4608" y="-519364"/>
            <a:ext cx="6182228" cy="61822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15070" y="2204983"/>
            <a:ext cx="370996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TWO</a:t>
            </a:r>
            <a:r>
              <a:rPr lang="en-US" sz="50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4" name="Picture 3" descr="icon_508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2" y="0"/>
            <a:ext cx="51435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98" y="3557136"/>
            <a:ext cx="458384" cy="458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81" y="1543556"/>
            <a:ext cx="458384" cy="458384"/>
          </a:xfrm>
          <a:prstGeom prst="rect">
            <a:avLst/>
          </a:prstGeom>
          <a:noFill/>
        </p:spPr>
      </p:pic>
      <p:pic>
        <p:nvPicPr>
          <p:cNvPr id="7" name="Picture 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4" y="2214750"/>
            <a:ext cx="458384" cy="458384"/>
          </a:xfrm>
          <a:prstGeom prst="rect">
            <a:avLst/>
          </a:prstGeom>
          <a:noFill/>
        </p:spPr>
      </p:pic>
      <p:pic>
        <p:nvPicPr>
          <p:cNvPr id="8" name="Picture 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98" y="2214750"/>
            <a:ext cx="458384" cy="458384"/>
          </a:xfrm>
          <a:prstGeom prst="rect">
            <a:avLst/>
          </a:prstGeom>
          <a:noFill/>
        </p:spPr>
      </p:pic>
      <p:pic>
        <p:nvPicPr>
          <p:cNvPr id="9" name="Picture 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2214750"/>
            <a:ext cx="458384" cy="458384"/>
          </a:xfrm>
          <a:prstGeom prst="rect">
            <a:avLst/>
          </a:prstGeom>
          <a:noFill/>
        </p:spPr>
      </p:pic>
      <p:pic>
        <p:nvPicPr>
          <p:cNvPr id="10" name="Picture 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1543556"/>
            <a:ext cx="458384" cy="458384"/>
          </a:xfrm>
          <a:prstGeom prst="rect">
            <a:avLst/>
          </a:prstGeom>
          <a:noFill/>
        </p:spPr>
      </p:pic>
      <p:pic>
        <p:nvPicPr>
          <p:cNvPr id="11" name="Picture 1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3557136"/>
            <a:ext cx="458384" cy="458384"/>
          </a:xfrm>
          <a:prstGeom prst="rect">
            <a:avLst/>
          </a:prstGeom>
          <a:noFill/>
        </p:spPr>
      </p:pic>
      <p:pic>
        <p:nvPicPr>
          <p:cNvPr id="12" name="Picture 1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81" y="2885944"/>
            <a:ext cx="458384" cy="458384"/>
          </a:xfrm>
          <a:prstGeom prst="rect">
            <a:avLst/>
          </a:prstGeom>
          <a:noFill/>
        </p:spPr>
      </p:pic>
      <p:pic>
        <p:nvPicPr>
          <p:cNvPr id="13" name="Picture 1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70" y="2885944"/>
            <a:ext cx="458384" cy="458384"/>
          </a:xfrm>
          <a:prstGeom prst="rect">
            <a:avLst/>
          </a:prstGeom>
          <a:noFill/>
        </p:spPr>
      </p:pic>
      <p:pic>
        <p:nvPicPr>
          <p:cNvPr id="15" name="Picture 1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1543556"/>
            <a:ext cx="458384" cy="458384"/>
          </a:xfrm>
          <a:prstGeom prst="rect">
            <a:avLst/>
          </a:prstGeom>
          <a:noFill/>
        </p:spPr>
      </p:pic>
      <p:pic>
        <p:nvPicPr>
          <p:cNvPr id="17" name="Picture 1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17181" y="3557136"/>
            <a:ext cx="458384" cy="458384"/>
          </a:xfrm>
          <a:prstGeom prst="rect">
            <a:avLst/>
          </a:prstGeom>
          <a:noFill/>
        </p:spPr>
      </p:pic>
      <p:pic>
        <p:nvPicPr>
          <p:cNvPr id="18" name="Picture 1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17181" y="2214750"/>
            <a:ext cx="458384" cy="458384"/>
          </a:xfrm>
          <a:prstGeom prst="rect">
            <a:avLst/>
          </a:prstGeom>
          <a:noFill/>
        </p:spPr>
      </p:pic>
      <p:pic>
        <p:nvPicPr>
          <p:cNvPr id="19" name="Picture 1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40998" y="1543556"/>
            <a:ext cx="458384" cy="458384"/>
          </a:xfrm>
          <a:prstGeom prst="rect">
            <a:avLst/>
          </a:prstGeom>
          <a:noFill/>
        </p:spPr>
      </p:pic>
      <p:pic>
        <p:nvPicPr>
          <p:cNvPr id="20" name="Picture 1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64644" y="1543556"/>
            <a:ext cx="458384" cy="458384"/>
          </a:xfrm>
          <a:prstGeom prst="rect">
            <a:avLst/>
          </a:prstGeom>
          <a:noFill/>
        </p:spPr>
      </p:pic>
      <p:pic>
        <p:nvPicPr>
          <p:cNvPr id="21" name="Picture 2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64644" y="2888501"/>
            <a:ext cx="458384" cy="458384"/>
          </a:xfrm>
          <a:prstGeom prst="rect">
            <a:avLst/>
          </a:prstGeom>
          <a:noFill/>
        </p:spPr>
      </p:pic>
      <p:pic>
        <p:nvPicPr>
          <p:cNvPr id="22" name="Picture 2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40998" y="2885944"/>
            <a:ext cx="458384" cy="458384"/>
          </a:xfrm>
          <a:prstGeom prst="rect">
            <a:avLst/>
          </a:prstGeom>
          <a:noFill/>
        </p:spPr>
      </p:pic>
      <p:pic>
        <p:nvPicPr>
          <p:cNvPr id="23" name="Picture 2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26664" y="2885944"/>
            <a:ext cx="458384" cy="458384"/>
          </a:xfrm>
          <a:prstGeom prst="rect">
            <a:avLst/>
          </a:prstGeom>
          <a:noFill/>
        </p:spPr>
      </p:pic>
      <p:pic>
        <p:nvPicPr>
          <p:cNvPr id="24" name="Picture 23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2214750"/>
            <a:ext cx="458384" cy="458384"/>
          </a:xfrm>
          <a:prstGeom prst="rect">
            <a:avLst/>
          </a:prstGeom>
          <a:noFill/>
        </p:spPr>
      </p:pic>
      <p:pic>
        <p:nvPicPr>
          <p:cNvPr id="26" name="Picture 2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4" y="3557136"/>
            <a:ext cx="458384" cy="45838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08151" y="809166"/>
            <a:ext cx="10439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04361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1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15350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2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339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3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37328" y="809166"/>
            <a:ext cx="1287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4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51824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5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8151" y="1480360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DEREK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8151" y="2151554"/>
            <a:ext cx="16594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MICHAEL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8151" y="2822748"/>
            <a:ext cx="92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PHIL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151" y="3493940"/>
            <a:ext cx="14927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DARREL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8151" y="809166"/>
            <a:ext cx="7927698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8151" y="1393942"/>
            <a:ext cx="7927697" cy="75761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8151" y="2151554"/>
            <a:ext cx="7927697" cy="58477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8151" y="2736330"/>
            <a:ext cx="7927697" cy="75761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08151" y="3493940"/>
            <a:ext cx="7927697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267580" y="80916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68488" y="139394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268488" y="215594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7580" y="273633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273601" y="3493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611129" y="81091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612037" y="139569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612037" y="215769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3611129" y="273808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617150" y="34956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43939" y="81091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44847" y="139569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844847" y="215769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843939" y="273808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849960" y="34956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75413" y="805063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076321" y="1389839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76321" y="2151839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075413" y="2732227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081434" y="3489837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282980" y="80916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283888" y="139394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283888" y="215594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282980" y="273633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89001" y="3493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475754" y="342038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3366FF"/>
                </a:solidFill>
                <a:latin typeface="Helvetica Neue Black Condensed"/>
                <a:cs typeface="Helvetica Neue Black Condensed"/>
              </a:rPr>
              <a:t>?</a:t>
            </a:r>
            <a:endParaRPr lang="en-US" sz="4000" dirty="0">
              <a:solidFill>
                <a:srgbClr val="3366FF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75" name="Picture 7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3557136"/>
            <a:ext cx="458384" cy="45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903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74" grpId="0"/>
      <p:bldP spid="74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9517" y="3269757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7218788" y="37102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3366FF"/>
                </a:solidFill>
                <a:latin typeface="Helvetica Neue Black Condensed"/>
                <a:cs typeface="Helvetica Neue Black Condensed"/>
              </a:rPr>
              <a:t>?</a:t>
            </a:r>
            <a:endParaRPr lang="en-US" sz="4000" dirty="0">
              <a:solidFill>
                <a:srgbClr val="3366FF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73" name="Picture 7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18" y="3881386"/>
            <a:ext cx="458384" cy="458384"/>
          </a:xfrm>
          <a:prstGeom prst="rect">
            <a:avLst/>
          </a:prstGeom>
          <a:noFill/>
        </p:spPr>
      </p:pic>
      <p:pic>
        <p:nvPicPr>
          <p:cNvPr id="76" name="Picture 7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32" y="3292418"/>
            <a:ext cx="458384" cy="458384"/>
          </a:xfrm>
          <a:prstGeom prst="rect">
            <a:avLst/>
          </a:prstGeom>
          <a:noFill/>
        </p:spPr>
      </p:pic>
      <p:pic>
        <p:nvPicPr>
          <p:cNvPr id="88" name="Picture 8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71" y="3881386"/>
            <a:ext cx="458384" cy="458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1" y="1278838"/>
            <a:ext cx="458384" cy="458384"/>
          </a:xfrm>
          <a:prstGeom prst="rect">
            <a:avLst/>
          </a:prstGeom>
          <a:noFill/>
        </p:spPr>
      </p:pic>
      <p:pic>
        <p:nvPicPr>
          <p:cNvPr id="8" name="Picture 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1950032"/>
            <a:ext cx="458384" cy="458384"/>
          </a:xfrm>
          <a:prstGeom prst="rect">
            <a:avLst/>
          </a:prstGeom>
          <a:noFill/>
        </p:spPr>
      </p:pic>
      <p:pic>
        <p:nvPicPr>
          <p:cNvPr id="9" name="Picture 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1" y="1950032"/>
            <a:ext cx="458384" cy="458384"/>
          </a:xfrm>
          <a:prstGeom prst="rect">
            <a:avLst/>
          </a:prstGeom>
          <a:noFill/>
        </p:spPr>
      </p:pic>
      <p:pic>
        <p:nvPicPr>
          <p:cNvPr id="10" name="Picture 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99" y="1278838"/>
            <a:ext cx="458384" cy="458384"/>
          </a:xfrm>
          <a:prstGeom prst="rect">
            <a:avLst/>
          </a:prstGeom>
          <a:noFill/>
        </p:spPr>
      </p:pic>
      <p:pic>
        <p:nvPicPr>
          <p:cNvPr id="11" name="Picture 1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3286249"/>
            <a:ext cx="458384" cy="458384"/>
          </a:xfrm>
          <a:prstGeom prst="rect">
            <a:avLst/>
          </a:prstGeom>
          <a:noFill/>
        </p:spPr>
      </p:pic>
      <p:pic>
        <p:nvPicPr>
          <p:cNvPr id="12" name="Picture 1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99" y="2621226"/>
            <a:ext cx="458384" cy="458384"/>
          </a:xfrm>
          <a:prstGeom prst="rect">
            <a:avLst/>
          </a:prstGeom>
          <a:noFill/>
        </p:spPr>
      </p:pic>
      <p:pic>
        <p:nvPicPr>
          <p:cNvPr id="13" name="Picture 1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18" y="1950032"/>
            <a:ext cx="458384" cy="458384"/>
          </a:xfrm>
          <a:prstGeom prst="rect">
            <a:avLst/>
          </a:prstGeom>
          <a:noFill/>
        </p:spPr>
      </p:pic>
      <p:pic>
        <p:nvPicPr>
          <p:cNvPr id="15" name="Picture 1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0567" y="1278838"/>
            <a:ext cx="458384" cy="458384"/>
          </a:xfrm>
          <a:prstGeom prst="rect">
            <a:avLst/>
          </a:prstGeom>
          <a:noFill/>
        </p:spPr>
      </p:pic>
      <p:pic>
        <p:nvPicPr>
          <p:cNvPr id="18" name="Picture 1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3101" y="2621226"/>
            <a:ext cx="458384" cy="458384"/>
          </a:xfrm>
          <a:prstGeom prst="rect">
            <a:avLst/>
          </a:prstGeom>
          <a:noFill/>
        </p:spPr>
      </p:pic>
      <p:pic>
        <p:nvPicPr>
          <p:cNvPr id="19" name="Picture 1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184018" y="1278838"/>
            <a:ext cx="458384" cy="458384"/>
          </a:xfrm>
          <a:prstGeom prst="rect">
            <a:avLst/>
          </a:prstGeom>
          <a:noFill/>
        </p:spPr>
      </p:pic>
      <p:pic>
        <p:nvPicPr>
          <p:cNvPr id="22" name="Picture 2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184018" y="2621226"/>
            <a:ext cx="458384" cy="458384"/>
          </a:xfrm>
          <a:prstGeom prst="rect">
            <a:avLst/>
          </a:prstGeom>
          <a:noFill/>
        </p:spPr>
      </p:pic>
      <p:pic>
        <p:nvPicPr>
          <p:cNvPr id="23" name="Picture 2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0567" y="2621226"/>
            <a:ext cx="458384" cy="458384"/>
          </a:xfrm>
          <a:prstGeom prst="rect">
            <a:avLst/>
          </a:prstGeom>
          <a:noFill/>
        </p:spPr>
      </p:pic>
      <p:pic>
        <p:nvPicPr>
          <p:cNvPr id="24" name="Picture 23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1950032"/>
            <a:ext cx="458384" cy="45838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984071" y="544448"/>
            <a:ext cx="9885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80281" y="544448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DEREK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4497" y="544448"/>
            <a:ext cx="16594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MICHAEL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35184" y="546198"/>
            <a:ext cx="92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PHIL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3643" y="544448"/>
            <a:ext cx="14927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DARREL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071" y="1215642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1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4071" y="188683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2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071" y="2558030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3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4071" y="3229222"/>
            <a:ext cx="1287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4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4071" y="544448"/>
            <a:ext cx="7172288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84072" y="1129224"/>
            <a:ext cx="7172288" cy="75761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84071" y="1886836"/>
            <a:ext cx="7172289" cy="58477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84071" y="2471612"/>
            <a:ext cx="7172289" cy="75761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84071" y="3229222"/>
            <a:ext cx="7172289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643500" y="54444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44408" y="112922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644408" y="189122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643500" y="247161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649521" y="322922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74497" y="54619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077255" y="113097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077255" y="189297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4076347" y="247336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82368" y="323097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35184" y="54619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736711" y="113097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736711" y="189297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735803" y="247336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741824" y="323097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663643" y="540345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670525" y="1125121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670525" y="1887121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669617" y="2467509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675638" y="3225119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3292418"/>
            <a:ext cx="458384" cy="458384"/>
          </a:xfrm>
          <a:prstGeom prst="rect">
            <a:avLst/>
          </a:prstGeom>
          <a:noFill/>
        </p:spPr>
      </p:pic>
      <p:pic>
        <p:nvPicPr>
          <p:cNvPr id="77" name="Picture 7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3881386"/>
            <a:ext cx="458384" cy="458384"/>
          </a:xfrm>
          <a:prstGeom prst="rect">
            <a:avLst/>
          </a:prstGeom>
          <a:noFill/>
        </p:spPr>
      </p:pic>
      <p:pic>
        <p:nvPicPr>
          <p:cNvPr id="78" name="Picture 7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6671" y="3286249"/>
            <a:ext cx="458384" cy="458384"/>
          </a:xfrm>
          <a:prstGeom prst="rect">
            <a:avLst/>
          </a:prstGeom>
          <a:noFill/>
        </p:spPr>
      </p:pic>
      <p:sp>
        <p:nvSpPr>
          <p:cNvPr id="80" name="TextBox 79"/>
          <p:cNvSpPr txBox="1"/>
          <p:nvPr/>
        </p:nvSpPr>
        <p:spPr>
          <a:xfrm>
            <a:off x="987641" y="3818190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32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5</a:t>
            </a:r>
          </a:p>
        </p:txBody>
      </p:sp>
      <p:sp>
        <p:nvSpPr>
          <p:cNvPr id="81" name="Rectangle 80"/>
          <p:cNvSpPr/>
          <p:nvPr/>
        </p:nvSpPr>
        <p:spPr>
          <a:xfrm>
            <a:off x="987641" y="3818190"/>
            <a:ext cx="7172289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653091" y="38181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085938" y="3819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45394" y="3819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679208" y="3814087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3881386"/>
            <a:ext cx="458384" cy="45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475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34" grpId="0"/>
      <p:bldP spid="35" grpId="0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80" grpId="0"/>
      <p:bldP spid="8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1424" y="1046809"/>
            <a:ext cx="4656610" cy="152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THANK YOU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SEBASTIAN SCHELTER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 FERREL</a:t>
            </a:r>
          </a:p>
        </p:txBody>
      </p:sp>
      <p:pic>
        <p:nvPicPr>
          <p:cNvPr id="6" name="Picture 5" descr="icon_15931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" y="1456996"/>
            <a:ext cx="3399792" cy="33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5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184" y="1146428"/>
            <a:ext cx="32752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900" dirty="0" smtClean="0">
                <a:latin typeface="Helvetica Neue Bold Condensed"/>
                <a:cs typeface="Helvetica Neue Bold Condensed"/>
              </a:rPr>
              <a:t>PEOPLE ARE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FUNNY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48" y="230117"/>
            <a:ext cx="7717704" cy="4683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6838" y="1090075"/>
            <a:ext cx="13657185" cy="2841404"/>
            <a:chOff x="96838" y="1090075"/>
            <a:chExt cx="13657185" cy="28414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838" y="1090075"/>
              <a:ext cx="11497927" cy="28414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3303" y="1134247"/>
              <a:ext cx="1982161" cy="26327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3378" y="1222591"/>
              <a:ext cx="2030645" cy="240957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8649E-7 L -0.67014 -3.88649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commendationEngine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61" y="491435"/>
            <a:ext cx="8392079" cy="416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7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95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9479" y="1860397"/>
            <a:ext cx="0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1" y="1688073"/>
            <a:ext cx="1182694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729" y="2736993"/>
            <a:ext cx="24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USER_ID, TAG_ID, VOTES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2729" y="4329232"/>
            <a:ext cx="231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TAG_ID, TAG_ID, SCORE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9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2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66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627">
            <a:off x="476236" y="520332"/>
            <a:ext cx="4059729" cy="405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8274" y="1190682"/>
            <a:ext cx="3943600" cy="1803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LOOKING INTO THE</a:t>
            </a:r>
          </a:p>
          <a:p>
            <a:pPr algn="ctr">
              <a:lnSpc>
                <a:spcPct val="80000"/>
              </a:lnSpc>
            </a:pPr>
            <a:r>
              <a:rPr lang="en-US" sz="9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9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42" y="4665513"/>
            <a:ext cx="1247022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13696" y="215548"/>
            <a:ext cx="2395420" cy="2989269"/>
            <a:chOff x="6056148" y="416874"/>
            <a:chExt cx="2395420" cy="2989269"/>
          </a:xfrm>
        </p:grpSpPr>
        <p:sp>
          <p:nvSpPr>
            <p:cNvPr id="6" name="Explosion 2 5"/>
            <p:cNvSpPr/>
            <p:nvPr/>
          </p:nvSpPr>
          <p:spPr>
            <a:xfrm rot="2860770">
              <a:off x="5759223" y="713799"/>
              <a:ext cx="2989269" cy="2395420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09419">
              <a:off x="6421931" y="1617183"/>
              <a:ext cx="1290485" cy="68525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2308037">
              <a:off x="6537149" y="1455747"/>
              <a:ext cx="1159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Helvetica Neue Black Condensed"/>
                  <a:cs typeface="Helvetica Neue Black Condensed"/>
                </a:rPr>
                <a:t>NOW WITH</a:t>
              </a:r>
              <a:endParaRPr lang="en-US" dirty="0">
                <a:solidFill>
                  <a:schemeClr val="bg1"/>
                </a:solidFill>
                <a:latin typeface="Helvetica Neue Black Condensed"/>
                <a:cs typeface="Helvetica Neue Black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1579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6101">
            <a:off x="724278" y="1002158"/>
            <a:ext cx="4664960" cy="4664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5851" y="166898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MAP REDUCE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88328" y="1773362"/>
            <a:ext cx="2622770" cy="15028"/>
          </a:xfrm>
          <a:prstGeom prst="line">
            <a:avLst/>
          </a:prstGeom>
          <a:ln w="38100" cmpd="sng">
            <a:solidFill>
              <a:srgbClr val="1025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02182" y="2287521"/>
            <a:ext cx="2622770" cy="15028"/>
          </a:xfrm>
          <a:prstGeom prst="line">
            <a:avLst/>
          </a:prstGeom>
          <a:ln w="38100" cmpd="sng">
            <a:solidFill>
              <a:srgbClr val="1025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2818" y="1192414"/>
            <a:ext cx="2999519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MAP REDUCE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PROBLEMS</a:t>
            </a:r>
          </a:p>
        </p:txBody>
      </p:sp>
      <p:pic>
        <p:nvPicPr>
          <p:cNvPr id="3" name="Picture 2" descr="icon_1635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853">
            <a:off x="44833" y="-249755"/>
            <a:ext cx="5417551" cy="54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5520" y="2949391"/>
            <a:ext cx="3022590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API IS VERY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LOW LEVEL</a:t>
            </a:r>
          </a:p>
        </p:txBody>
      </p:sp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6" name="Picture 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7" name="Picture 26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600" y="1101774"/>
            <a:ext cx="2467342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HIGH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LATENCY</a:t>
            </a:r>
          </a:p>
        </p:txBody>
      </p:sp>
      <p:pic>
        <p:nvPicPr>
          <p:cNvPr id="2" name="Picture 1" descr="icon_8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125">
            <a:off x="-62579" y="71776"/>
            <a:ext cx="5764448" cy="57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0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1598" y="737838"/>
            <a:ext cx="3679721" cy="1472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NOT ALWAYS A</a:t>
            </a:r>
          </a:p>
          <a:p>
            <a:pPr>
              <a:lnSpc>
                <a:spcPct val="80000"/>
              </a:lnSpc>
            </a:pPr>
            <a:r>
              <a:rPr lang="en-US" sz="7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GOOD FIT</a:t>
            </a:r>
          </a:p>
        </p:txBody>
      </p:sp>
      <p:pic>
        <p:nvPicPr>
          <p:cNvPr id="3" name="Picture 2" descr="icon_27142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818" y="220111"/>
            <a:ext cx="4869185" cy="48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5620" y="1144871"/>
            <a:ext cx="510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Spark frees you from the constraints of Map/Reduce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86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41801" y="2626468"/>
            <a:ext cx="166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level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4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304" y="2847746"/>
            <a:ext cx="306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iterative with Spark shell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0982" y="2491777"/>
            <a:ext cx="399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Potential speed improvements with RDD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9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8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51799" y="2746675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31" y="1356240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138342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2500698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382762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079784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3" y="-4164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1668517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4102918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20" y="2938302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0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4" y="-251807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2545886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8" y="-641967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3757768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39443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785472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9" y="1956351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312161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-7442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41" y="3617965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100565" y="530666"/>
            <a:ext cx="6863435" cy="808278"/>
            <a:chOff x="1100565" y="530666"/>
            <a:chExt cx="6863435" cy="808278"/>
          </a:xfrm>
        </p:grpSpPr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200" y="530666"/>
              <a:ext cx="420624" cy="420624"/>
            </a:xfrm>
            <a:prstGeom prst="rect">
              <a:avLst/>
            </a:prstGeom>
          </p:spPr>
        </p:pic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615" y="530666"/>
              <a:ext cx="420624" cy="42062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828017" y="938834"/>
              <a:ext cx="1465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0565" y="938834"/>
              <a:ext cx="1841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Check Box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Hrag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Chanchanian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44971" y="938834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96932" y="938834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Crane by Kenneth Von Alt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4" name="Picture 3" descr="icon_876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530666"/>
              <a:ext cx="420624" cy="420624"/>
            </a:xfrm>
            <a:prstGeom prst="rect">
              <a:avLst/>
            </a:prstGeom>
          </p:spPr>
        </p:pic>
        <p:pic>
          <p:nvPicPr>
            <p:cNvPr id="5" name="Picture 4" descr="icon_222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348837" y="1591857"/>
            <a:ext cx="6601325" cy="797857"/>
            <a:chOff x="1348837" y="1678056"/>
            <a:chExt cx="6601325" cy="797857"/>
          </a:xfrm>
        </p:grpSpPr>
        <p:sp>
          <p:nvSpPr>
            <p:cNvPr id="26" name="TextBox 25"/>
            <p:cNvSpPr txBox="1"/>
            <p:nvPr/>
          </p:nvSpPr>
          <p:spPr>
            <a:xfrm>
              <a:off x="3017644" y="2075803"/>
              <a:ext cx="1406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Funnel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Volodin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Anton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48837" y="2075803"/>
              <a:ext cx="134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Nut by Naomi Atkinson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81217" y="2074231"/>
              <a:ext cx="1368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Matthew Hall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48396" y="2075803"/>
              <a:ext cx="1508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Circuit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Piotrek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Chuchla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" name="Picture 5" descr="icon_5606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1678056"/>
              <a:ext cx="420624" cy="420624"/>
            </a:xfrm>
            <a:prstGeom prst="rect">
              <a:avLst/>
            </a:prstGeom>
          </p:spPr>
        </p:pic>
        <p:pic>
          <p:nvPicPr>
            <p:cNvPr id="10" name="Picture 9" descr="icon_17193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1678056"/>
              <a:ext cx="420624" cy="420624"/>
            </a:xfrm>
            <a:prstGeom prst="rect">
              <a:avLst/>
            </a:prstGeom>
          </p:spPr>
        </p:pic>
        <p:pic>
          <p:nvPicPr>
            <p:cNvPr id="11" name="Picture 10" descr="icon_21524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1678056"/>
              <a:ext cx="420624" cy="420624"/>
            </a:xfrm>
            <a:prstGeom prst="rect">
              <a:avLst/>
            </a:prstGeom>
          </p:spPr>
        </p:pic>
        <p:pic>
          <p:nvPicPr>
            <p:cNvPr id="13" name="Picture 12" descr="icon_32842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1678056"/>
              <a:ext cx="420624" cy="420624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1322678" y="2642627"/>
            <a:ext cx="6720757" cy="810268"/>
            <a:chOff x="1322678" y="2684707"/>
            <a:chExt cx="6720757" cy="810268"/>
          </a:xfrm>
        </p:grpSpPr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2684707"/>
              <a:ext cx="420624" cy="42062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128410" y="309486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Eric M. Ellis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73775" y="3094865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Noun Project</a:t>
              </a:r>
              <a:endPara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22678" y="3094865"/>
              <a:ext cx="13970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Network by Mister Pixel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36030" y="3094865"/>
              <a:ext cx="14398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People by Wilson Joseph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8" name="Picture 17" descr="icon_33514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2684707"/>
              <a:ext cx="420624" cy="420624"/>
            </a:xfrm>
            <a:prstGeom prst="rect">
              <a:avLst/>
            </a:prstGeom>
          </p:spPr>
        </p:pic>
        <p:pic>
          <p:nvPicPr>
            <p:cNvPr id="19" name="Picture 18" descr="icon_36661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2684707"/>
              <a:ext cx="420624" cy="420624"/>
            </a:xfrm>
            <a:prstGeom prst="rect">
              <a:avLst/>
            </a:prstGeom>
          </p:spPr>
        </p:pic>
        <p:pic>
          <p:nvPicPr>
            <p:cNvPr id="21" name="Picture 20" descr="icon_50800.png"/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2684707"/>
              <a:ext cx="420624" cy="420624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2952253" y="3705808"/>
            <a:ext cx="3161087" cy="907027"/>
            <a:chOff x="2952253" y="3705808"/>
            <a:chExt cx="3161087" cy="907027"/>
          </a:xfrm>
        </p:grpSpPr>
        <p:sp>
          <p:nvSpPr>
            <p:cNvPr id="40" name="TextBox 39"/>
            <p:cNvSpPr txBox="1"/>
            <p:nvPr/>
          </p:nvSpPr>
          <p:spPr>
            <a:xfrm>
              <a:off x="4794280" y="4212725"/>
              <a:ext cx="131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Maze by Gilbert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Bages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5" name="Picture 24" descr="icon_53620.png"/>
            <p:cNvPicPr>
              <a:picLocks noChangeAspect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952253" y="4212725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Fork by Dmitry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39" name="Picture 38" descr="icon_60030.png"/>
            <p:cNvPicPr>
              <a:picLocks noChangeAspect="1"/>
            </p:cNvPicPr>
            <p:nvPr/>
          </p:nvPicPr>
          <p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3705808"/>
              <a:ext cx="420624" cy="42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3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21408</TotalTime>
  <Words>935</Words>
  <Application>Microsoft Macintosh PowerPoint</Application>
  <PresentationFormat>On-screen Show (16:9)</PresentationFormat>
  <Paragraphs>361</Paragraphs>
  <Slides>83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339</cp:revision>
  <dcterms:created xsi:type="dcterms:W3CDTF">2014-06-04T14:24:53Z</dcterms:created>
  <dcterms:modified xsi:type="dcterms:W3CDTF">2014-09-03T19:32:10Z</dcterms:modified>
</cp:coreProperties>
</file>